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57" r:id="rId3"/>
    <p:sldId id="274" r:id="rId4"/>
    <p:sldId id="275" r:id="rId5"/>
    <p:sldId id="276" r:id="rId6"/>
    <p:sldId id="273" r:id="rId7"/>
    <p:sldId id="260" r:id="rId8"/>
    <p:sldId id="258" r:id="rId9"/>
    <p:sldId id="279" r:id="rId10"/>
    <p:sldId id="277" r:id="rId11"/>
    <p:sldId id="278" r:id="rId12"/>
    <p:sldId id="261" r:id="rId13"/>
    <p:sldId id="259" r:id="rId14"/>
    <p:sldId id="272" r:id="rId15"/>
    <p:sldId id="280" r:id="rId16"/>
    <p:sldId id="262" r:id="rId17"/>
    <p:sldId id="281" r:id="rId18"/>
    <p:sldId id="282" r:id="rId19"/>
    <p:sldId id="283" r:id="rId20"/>
    <p:sldId id="284" r:id="rId21"/>
    <p:sldId id="263" r:id="rId22"/>
    <p:sldId id="285" r:id="rId23"/>
    <p:sldId id="286" r:id="rId24"/>
    <p:sldId id="287" r:id="rId25"/>
    <p:sldId id="288" r:id="rId26"/>
    <p:sldId id="289" r:id="rId27"/>
    <p:sldId id="266" r:id="rId28"/>
    <p:sldId id="292" r:id="rId29"/>
    <p:sldId id="293" r:id="rId30"/>
    <p:sldId id="294" r:id="rId31"/>
    <p:sldId id="295" r:id="rId32"/>
    <p:sldId id="296" r:id="rId33"/>
    <p:sldId id="26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698A-3467-44D1-94B4-72DAC3FEA449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Динамическая память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двумерных массивов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в виде массива указателей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 = 100;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 = 200;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matrix =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R,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C,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= 10, j = 15;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matrix[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двумерных массивов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в виде массива указателей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500306"/>
            <a:ext cx="1643074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000372"/>
            <a:ext cx="1643074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500438"/>
            <a:ext cx="1643074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4000504"/>
            <a:ext cx="1643074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4500570"/>
            <a:ext cx="1643074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 - 1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9124" y="207167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207167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57884" y="207167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72264" y="207167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86644" y="2071678"/>
            <a:ext cx="142876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 - 1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29124" y="292893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3504" y="292893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57884" y="292893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72264" y="292893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286644" y="2928934"/>
            <a:ext cx="142876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 - 1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29124" y="378619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43504" y="378619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857884" y="378619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572264" y="378619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86644" y="3786190"/>
            <a:ext cx="142876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 - 1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429124" y="535782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535782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857884" y="535782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72264" y="535782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86644" y="5357826"/>
            <a:ext cx="142876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 - 1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30" name="Прямая со стрелкой 29"/>
          <p:cNvCxnSpPr>
            <a:stCxn id="4" idx="3"/>
            <a:endCxn id="9" idx="1"/>
          </p:cNvCxnSpPr>
          <p:nvPr/>
        </p:nvCxnSpPr>
        <p:spPr>
          <a:xfrm flipV="1">
            <a:off x="2571736" y="2321711"/>
            <a:ext cx="1857388" cy="42862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5" idx="3"/>
            <a:endCxn id="14" idx="1"/>
          </p:cNvCxnSpPr>
          <p:nvPr/>
        </p:nvCxnSpPr>
        <p:spPr>
          <a:xfrm flipV="1">
            <a:off x="2571736" y="3178967"/>
            <a:ext cx="1857388" cy="7143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6" idx="3"/>
            <a:endCxn id="19" idx="1"/>
          </p:cNvCxnSpPr>
          <p:nvPr/>
        </p:nvCxnSpPr>
        <p:spPr>
          <a:xfrm>
            <a:off x="2571736" y="3750471"/>
            <a:ext cx="1857388" cy="28575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3"/>
            <a:endCxn id="24" idx="1"/>
          </p:cNvCxnSpPr>
          <p:nvPr/>
        </p:nvCxnSpPr>
        <p:spPr>
          <a:xfrm>
            <a:off x="2571736" y="4750603"/>
            <a:ext cx="1857388" cy="857256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str1[]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abcde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char* str2 =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(char*)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(str1)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(str2, str1);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free(str2);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Типичные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«Утечки памяти» – не освобождаются блоки памяти после завершения их использования</a:t>
            </a:r>
          </a:p>
          <a:p>
            <a:r>
              <a:rPr lang="ru-RU" dirty="0" smtClean="0"/>
              <a:t>Выход за границы блока памяти («расстрел памяти» – запись за границами блока памяти)</a:t>
            </a:r>
          </a:p>
          <a:p>
            <a:r>
              <a:rPr lang="ru-RU" dirty="0" smtClean="0"/>
              <a:t>Использование неинициализированной памяти</a:t>
            </a:r>
          </a:p>
          <a:p>
            <a:r>
              <a:rPr lang="ru-RU" dirty="0" smtClean="0"/>
              <a:t>Использование памяти после освобождения</a:t>
            </a:r>
          </a:p>
          <a:p>
            <a:r>
              <a:rPr lang="ru-RU" dirty="0" smtClean="0"/>
              <a:t>Повторное освобождение памяти</a:t>
            </a:r>
          </a:p>
          <a:p>
            <a:r>
              <a:rPr lang="ru-RU" dirty="0" smtClean="0"/>
              <a:t>Освобождение памяти, которая не была выделена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Типичные соглашения о</a:t>
            </a:r>
            <a:br>
              <a:rPr lang="ru-RU" dirty="0" smtClean="0"/>
            </a:br>
            <a:r>
              <a:rPr lang="ru-RU" dirty="0" smtClean="0"/>
              <a:t>владении объектами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Владельцем объекта является его создатель</a:t>
            </a:r>
          </a:p>
          <a:p>
            <a:r>
              <a:rPr lang="ru-RU" dirty="0" smtClean="0"/>
              <a:t>При передаче указателя на объект как аргумента в функцию владение не передаётся</a:t>
            </a:r>
          </a:p>
          <a:p>
            <a:r>
              <a:rPr lang="ru-RU" dirty="0" smtClean="0"/>
              <a:t>При возврате указателя из функции, создавшей объект, владельцем становится вызывающая функция</a:t>
            </a:r>
          </a:p>
          <a:p>
            <a:r>
              <a:rPr lang="ru-RU" dirty="0" smtClean="0"/>
              <a:t>Объект уничтожается только владельцем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Элементарные структуры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Динамический массив</a:t>
            </a:r>
            <a:r>
              <a:rPr lang="en-US" dirty="0" smtClean="0"/>
              <a:t> (vector)</a:t>
            </a:r>
            <a:endParaRPr lang="ru-RU" dirty="0" smtClean="0"/>
          </a:p>
          <a:p>
            <a:r>
              <a:rPr lang="ru-RU" dirty="0" smtClean="0"/>
              <a:t>Стек (</a:t>
            </a:r>
            <a:r>
              <a:rPr lang="en-US" dirty="0" smtClean="0"/>
              <a:t>stack)</a:t>
            </a:r>
            <a:endParaRPr lang="ru-RU" dirty="0" smtClean="0"/>
          </a:p>
          <a:p>
            <a:r>
              <a:rPr lang="ru-RU" dirty="0" smtClean="0"/>
              <a:t>Очередь</a:t>
            </a:r>
            <a:r>
              <a:rPr lang="en-US" dirty="0" smtClean="0"/>
              <a:t> (queue)</a:t>
            </a:r>
            <a:endParaRPr lang="ru-RU" dirty="0" smtClean="0"/>
          </a:p>
          <a:p>
            <a:r>
              <a:rPr lang="ru-RU" dirty="0" smtClean="0"/>
              <a:t>Дек</a:t>
            </a:r>
            <a:r>
              <a:rPr lang="en-US" dirty="0" smtClean="0"/>
              <a:t> (</a:t>
            </a:r>
            <a:r>
              <a:rPr lang="en-US" dirty="0" err="1" smtClean="0"/>
              <a:t>deque</a:t>
            </a:r>
            <a:r>
              <a:rPr lang="ru-RU" dirty="0" smtClean="0"/>
              <a:t> = «</a:t>
            </a:r>
            <a:r>
              <a:rPr lang="en-US" dirty="0" smtClean="0"/>
              <a:t>double-ended queue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Список</a:t>
            </a:r>
            <a:r>
              <a:rPr lang="en-US" dirty="0" smtClean="0"/>
              <a:t> (linked list)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Динамический массив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Размер не фиксированный: можно добавлять и удалять элементы</a:t>
            </a:r>
          </a:p>
          <a:p>
            <a:r>
              <a:rPr lang="ru-RU" dirty="0" smtClean="0"/>
              <a:t>Обращение к элементам по индексу: </a:t>
            </a:r>
            <a:r>
              <a:rPr lang="en-US" dirty="0" smtClean="0"/>
              <a:t>O(1)</a:t>
            </a:r>
          </a:p>
          <a:p>
            <a:r>
              <a:rPr lang="ru-RU" dirty="0" smtClean="0"/>
              <a:t>Вставка/удаление элемента в конце: </a:t>
            </a:r>
            <a:r>
              <a:rPr lang="en-US" dirty="0" smtClean="0"/>
              <a:t>O(1)</a:t>
            </a:r>
            <a:r>
              <a:rPr lang="ru-RU" dirty="0" smtClean="0"/>
              <a:t> (амортизированное)</a:t>
            </a:r>
          </a:p>
          <a:p>
            <a:r>
              <a:rPr lang="ru-RU" dirty="0" smtClean="0"/>
              <a:t>Вставка/удаление элемента в остальных местах: </a:t>
            </a:r>
            <a:r>
              <a:rPr lang="en-US" dirty="0" smtClean="0"/>
              <a:t>O(N)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Динамический массив</a:t>
            </a:r>
            <a:r>
              <a:rPr lang="en-US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структура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Vector {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 data;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capacity;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0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1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2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4643446"/>
            <a:ext cx="142876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size - 1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7213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00892" y="4643446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4357686" y="2357430"/>
            <a:ext cx="285752" cy="6143668"/>
          </a:xfrm>
          <a:prstGeom prst="rightBrace">
            <a:avLst/>
          </a:prstGeom>
          <a:ln w="254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500430" y="5500702"/>
            <a:ext cx="1928826" cy="657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capacity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Динамический массив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добавление элемента в конец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vector.capacity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vector.capacity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*= 2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vector.data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vector.data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vector.capacity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vector.data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vector.size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++] = value;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Динамический массив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анализ производительности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capacity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capacity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копирование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Динамическое выделение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массивов, размер которых неизвестен во время компиляции программы</a:t>
            </a:r>
          </a:p>
          <a:p>
            <a:r>
              <a:rPr lang="ru-RU" dirty="0" smtClean="0"/>
              <a:t>Создание объектов, время жизни которых должно превышать время работы создающей их функции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Динамический массив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анализ производительности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добавить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ru-RU" dirty="0" smtClean="0"/>
              <a:t>элементов, нужно:</a:t>
            </a:r>
            <a:br>
              <a:rPr lang="ru-RU" dirty="0" smtClean="0"/>
            </a:br>
            <a:r>
              <a:rPr lang="ru-RU" dirty="0" smtClean="0"/>
              <a:t>Вставок: </a:t>
            </a:r>
            <a:r>
              <a:rPr lang="en-US" dirty="0" smtClean="0"/>
              <a:t>2</a:t>
            </a:r>
            <a:r>
              <a:rPr lang="en-US" baseline="30000" dirty="0" smtClean="0"/>
              <a:t>n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Копирований: 1 + 2 + </a:t>
            </a:r>
            <a:r>
              <a:rPr lang="en-US" dirty="0" smtClean="0"/>
              <a:t>2</a:t>
            </a:r>
            <a:r>
              <a:rPr lang="ru-RU" baseline="30000" dirty="0" smtClean="0"/>
              <a:t>2</a:t>
            </a:r>
            <a:r>
              <a:rPr lang="ru-RU" dirty="0" smtClean="0"/>
              <a:t> + … +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-1</a:t>
            </a:r>
            <a:r>
              <a:rPr lang="ru-RU" dirty="0" smtClean="0"/>
              <a:t> =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ru-RU" dirty="0" smtClean="0"/>
              <a:t> – 1</a:t>
            </a:r>
          </a:p>
          <a:p>
            <a:r>
              <a:rPr lang="ru-RU" dirty="0" smtClean="0"/>
              <a:t>Среднее количество операций на добавление одного элемента: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14612" y="4429132"/>
          <a:ext cx="3500462" cy="1133483"/>
        </p:xfrm>
        <a:graphic>
          <a:graphicData uri="http://schemas.openxmlformats.org/presentationml/2006/ole">
            <p:oleObj spid="_x0000_s1026" name="Формула" r:id="rId3" imgW="13334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Стек</a:t>
            </a:r>
            <a:r>
              <a:rPr lang="en-US" dirty="0" smtClean="0"/>
              <a:t>: </a:t>
            </a:r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Реализует структуру данных, хранящую элементы по принципу «</a:t>
            </a:r>
            <a:r>
              <a:rPr lang="en-US" dirty="0" smtClean="0"/>
              <a:t>last-in first-out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ru-RU" dirty="0" smtClean="0"/>
              <a:t>Основные операции:</a:t>
            </a:r>
            <a:br>
              <a:rPr lang="ru-RU" dirty="0" smtClean="0"/>
            </a:br>
            <a:r>
              <a:rPr lang="ru-RU" dirty="0" smtClean="0"/>
              <a:t>1) Добавление элемента (</a:t>
            </a:r>
            <a:r>
              <a:rPr lang="en-US" dirty="0" smtClean="0"/>
              <a:t>push)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ru-RU" dirty="0" smtClean="0"/>
              <a:t>Удаление элемента (</a:t>
            </a:r>
            <a:r>
              <a:rPr lang="en-US" dirty="0" smtClean="0"/>
              <a:t>pop)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3) Получение элемента, находящегося на вершине стека без его удаления (</a:t>
            </a:r>
            <a:r>
              <a:rPr lang="en-US" dirty="0" smtClean="0"/>
              <a:t>top)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4) Проверка, есть ли в стеке хотя бы один элемент (</a:t>
            </a:r>
            <a:r>
              <a:rPr lang="en-US" dirty="0" smtClean="0"/>
              <a:t>empty)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Стек</a:t>
            </a:r>
            <a:r>
              <a:rPr lang="en-US" dirty="0" smtClean="0"/>
              <a:t>:</a:t>
            </a:r>
            <a:r>
              <a:rPr lang="ru-RU" dirty="0" smtClean="0"/>
              <a:t> 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Реализуется на основе динамического массива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dirty="0" smtClean="0"/>
              <a:t>Пример работы: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начало</a:t>
            </a:r>
            <a:br>
              <a:rPr lang="ru-RU" dirty="0" smtClean="0"/>
            </a:br>
            <a:r>
              <a:rPr lang="en-US" dirty="0" smtClean="0"/>
              <a:t>push(4)</a:t>
            </a:r>
            <a:br>
              <a:rPr lang="en-US" dirty="0" smtClean="0"/>
            </a:br>
            <a:r>
              <a:rPr lang="en-US" dirty="0" smtClean="0"/>
              <a:t>top()</a:t>
            </a:r>
            <a:br>
              <a:rPr lang="en-US" dirty="0" smtClean="0"/>
            </a:br>
            <a:r>
              <a:rPr lang="en-US" dirty="0" smtClean="0"/>
              <a:t>pop()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925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363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801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72396" y="342900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0049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925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4363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5801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72396" y="414338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8611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0049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1487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2925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4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5801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72396" y="485776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8611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0049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71487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2925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14363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85801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572396" y="5572140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Очередь</a:t>
            </a:r>
            <a:r>
              <a:rPr lang="en-US" dirty="0" smtClean="0"/>
              <a:t>: </a:t>
            </a:r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Реализует структуру данных, хранящую элементы по принципу «</a:t>
            </a:r>
            <a:r>
              <a:rPr lang="en-US" dirty="0" smtClean="0"/>
              <a:t>first-in first-out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ru-RU" dirty="0" smtClean="0"/>
              <a:t>Основные операции:</a:t>
            </a:r>
            <a:br>
              <a:rPr lang="ru-RU" dirty="0" smtClean="0"/>
            </a:br>
            <a:r>
              <a:rPr lang="ru-RU" dirty="0" smtClean="0"/>
              <a:t>1) Добавление элемента в конец (</a:t>
            </a:r>
            <a:r>
              <a:rPr lang="en-US" dirty="0" err="1" smtClean="0"/>
              <a:t>enqueue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ru-RU" dirty="0" smtClean="0"/>
              <a:t>Удаление элемента из начала (</a:t>
            </a:r>
            <a:r>
              <a:rPr lang="en-US" dirty="0" err="1" smtClean="0"/>
              <a:t>dequeue</a:t>
            </a:r>
            <a:r>
              <a:rPr lang="en-US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3) Получение элемента, находящегося в конце очереди без его удаления (</a:t>
            </a:r>
            <a:r>
              <a:rPr lang="en-US" dirty="0" smtClean="0"/>
              <a:t>tail)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4</a:t>
            </a:r>
            <a:r>
              <a:rPr lang="ru-RU" dirty="0" smtClean="0"/>
              <a:t>) Получение элемента, находящегося в начале очереди без его удаления (</a:t>
            </a:r>
            <a:r>
              <a:rPr lang="en-US" dirty="0" smtClean="0"/>
              <a:t>head)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5) Проверка, есть ли в очереди хотя бы один элемент (</a:t>
            </a:r>
            <a:r>
              <a:rPr lang="en-US" dirty="0" smtClean="0"/>
              <a:t>empty)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</a:t>
            </a:r>
            <a:r>
              <a:rPr lang="en-US" dirty="0" smtClean="0"/>
              <a:t>: </a:t>
            </a:r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Реализует очередь, позволяющую эффективно добавлять и удалять элементы как в начале очереди, так и в конце</a:t>
            </a:r>
            <a:endParaRPr lang="en-US" dirty="0" smtClean="0"/>
          </a:p>
          <a:p>
            <a:r>
              <a:rPr lang="ru-RU" dirty="0" smtClean="0"/>
              <a:t>Основные операции:</a:t>
            </a:r>
            <a:br>
              <a:rPr lang="ru-RU" dirty="0" smtClean="0"/>
            </a:br>
            <a:r>
              <a:rPr lang="ru-RU" dirty="0" smtClean="0"/>
              <a:t>1) Добавление элемента в начало или конец</a:t>
            </a:r>
            <a:br>
              <a:rPr lang="ru-RU" dirty="0" smtClean="0"/>
            </a:br>
            <a:r>
              <a:rPr lang="en-US" dirty="0" smtClean="0"/>
              <a:t>2) </a:t>
            </a:r>
            <a:r>
              <a:rPr lang="ru-RU" dirty="0" smtClean="0"/>
              <a:t>Удаление элемента из начала или конца</a:t>
            </a:r>
            <a:br>
              <a:rPr lang="ru-RU" dirty="0" smtClean="0"/>
            </a:br>
            <a:r>
              <a:rPr lang="ru-RU" dirty="0" smtClean="0"/>
              <a:t>3) Получение элемента, находящегося в конце очереди без его удаления (</a:t>
            </a:r>
            <a:r>
              <a:rPr lang="en-US" dirty="0" smtClean="0"/>
              <a:t>tail)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4</a:t>
            </a:r>
            <a:r>
              <a:rPr lang="ru-RU" dirty="0" smtClean="0"/>
              <a:t>) Получение элемента, находящегося в начале очереди без его удаления (</a:t>
            </a:r>
            <a:r>
              <a:rPr lang="en-US" dirty="0" smtClean="0"/>
              <a:t>head)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5) Проверка, есть ли в очереди хотя бы один элемент (</a:t>
            </a:r>
            <a:r>
              <a:rPr lang="en-US" dirty="0" smtClean="0"/>
              <a:t>empty)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Дек: 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Реализуется на основе циклического буфера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* data;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head;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tail;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capacity;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0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1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2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N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5715016"/>
            <a:ext cx="1500198" cy="657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↑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head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07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29454" y="5072074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3504" y="5715016"/>
            <a:ext cx="1500198" cy="657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↑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tail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Дек: особенности реализации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Переход через начало массива: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Пустой дек: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Заполненный дек:</a:t>
            </a:r>
          </a:p>
          <a:p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0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1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8638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2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3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5857892"/>
            <a:ext cx="1500198" cy="657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↑ head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4324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1448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N-1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28860" y="5857892"/>
            <a:ext cx="1500198" cy="657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tail ↑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0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42952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1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0010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2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1448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N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4324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0076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5762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638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572000" y="228599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14324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0076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5762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28638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7200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71448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42952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715140" y="3714752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ru-RU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42886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N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0010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N-2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429520" y="5286388"/>
            <a:ext cx="71438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N-3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357686" y="4286256"/>
            <a:ext cx="2928958" cy="585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↑ head &amp; tail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писок</a:t>
            </a:r>
            <a:r>
              <a:rPr lang="en-US" dirty="0" smtClean="0"/>
              <a:t>: </a:t>
            </a:r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Добавление и удаление элемента в любой позиции выполняется за О(1)</a:t>
            </a:r>
          </a:p>
          <a:p>
            <a:r>
              <a:rPr lang="ru-RU" dirty="0" smtClean="0"/>
              <a:t>Доступ по индексу: </a:t>
            </a:r>
            <a:r>
              <a:rPr lang="en-US" dirty="0" smtClean="0"/>
              <a:t>O(N)</a:t>
            </a:r>
            <a:endParaRPr lang="ru-RU" dirty="0" smtClean="0"/>
          </a:p>
          <a:p>
            <a:r>
              <a:rPr lang="ru-RU" dirty="0" smtClean="0"/>
              <a:t>В большинстве реализаций элементы списка создаются с </a:t>
            </a:r>
            <a:r>
              <a:rPr lang="ru-RU" dirty="0" smtClean="0"/>
              <a:t>использованием динамической памяти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Односвязный список:</a:t>
            </a:r>
            <a:br>
              <a:rPr lang="ru-RU" dirty="0" smtClean="0"/>
            </a:br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value;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ru-RU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next;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List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Node*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head;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Node*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tail;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Односвязный список:</a:t>
            </a:r>
            <a:br>
              <a:rPr lang="ru-RU" dirty="0" smtClean="0"/>
            </a:br>
            <a:r>
              <a:rPr lang="ru-RU" dirty="0" smtClean="0"/>
              <a:t> динамическая память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857496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3357562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next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2857496"/>
            <a:ext cx="150019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head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3357562"/>
            <a:ext cx="150019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tail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29190" y="2857496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29190" y="3357562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next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86578" y="2857496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86578" y="3357562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NULL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27" name="Прямая со стрелкой 26"/>
          <p:cNvCxnSpPr>
            <a:stCxn id="14" idx="3"/>
            <a:endCxn id="5" idx="1"/>
          </p:cNvCxnSpPr>
          <p:nvPr/>
        </p:nvCxnSpPr>
        <p:spPr>
          <a:xfrm>
            <a:off x="2214546" y="3107529"/>
            <a:ext cx="85725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6" idx="3"/>
            <a:endCxn id="23" idx="1"/>
          </p:cNvCxnSpPr>
          <p:nvPr/>
        </p:nvCxnSpPr>
        <p:spPr>
          <a:xfrm>
            <a:off x="4143372" y="3607595"/>
            <a:ext cx="78581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3" idx="3"/>
            <a:endCxn id="25" idx="1"/>
          </p:cNvCxnSpPr>
          <p:nvPr/>
        </p:nvCxnSpPr>
        <p:spPr>
          <a:xfrm>
            <a:off x="6000760" y="3607595"/>
            <a:ext cx="78581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15" idx="2"/>
            <a:endCxn id="25" idx="2"/>
          </p:cNvCxnSpPr>
          <p:nvPr/>
        </p:nvCxnSpPr>
        <p:spPr>
          <a:xfrm rot="16200000" flipH="1">
            <a:off x="4393405" y="928670"/>
            <a:ext cx="1588" cy="5857916"/>
          </a:xfrm>
          <a:prstGeom prst="bentConnector3">
            <a:avLst>
              <a:gd name="adj1" fmla="val 24592262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Выделение инициализированной памяти для массива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count,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size);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count </a:t>
            </a:r>
            <a:r>
              <a:rPr lang="en-US" dirty="0" smtClean="0">
                <a:cs typeface="Courier New" pitchFamily="49" charset="0"/>
              </a:rPr>
              <a:t>– </a:t>
            </a:r>
            <a:r>
              <a:rPr lang="ru-RU" dirty="0" smtClean="0">
                <a:cs typeface="Courier New" pitchFamily="49" charset="0"/>
              </a:rPr>
              <a:t>количество элементов в массиве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cs typeface="Courier New" pitchFamily="49" charset="0"/>
              </a:rPr>
              <a:t>  - </a:t>
            </a:r>
            <a:r>
              <a:rPr lang="ru-RU" dirty="0" smtClean="0">
                <a:cs typeface="Courier New" pitchFamily="49" charset="0"/>
              </a:rPr>
              <a:t>размер одного элемента</a:t>
            </a:r>
          </a:p>
          <a:p>
            <a:r>
              <a:rPr lang="ru-RU" dirty="0" smtClean="0">
                <a:cs typeface="Courier New" pitchFamily="49" charset="0"/>
              </a:rPr>
              <a:t>результат – указатель на первый байт блока памяти или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cs typeface="Courier New" pitchFamily="49" charset="0"/>
              </a:rPr>
              <a:t>блок памяти инициализирован нулями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Односвязный список: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вставка элемента</a:t>
            </a:r>
            <a:r>
              <a:rPr lang="en-US" dirty="0" smtClean="0"/>
              <a:t> </a:t>
            </a:r>
            <a:r>
              <a:rPr lang="ru-RU" dirty="0" smtClean="0"/>
              <a:t>в начало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Node* node =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Node*)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Node));</a:t>
            </a:r>
          </a:p>
          <a:p>
            <a:pPr>
              <a:buNone/>
            </a:pP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node-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&gt;value = …;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node-&gt;next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node;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list.tail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list.tail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node;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Односвязный список: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удаление элемента из начала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!= NULL)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list.tail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Односвязный список: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обход списка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Node* node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list.head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(node != NULL)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(“%d\n”, node-&gt;value);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node = node-&gt;next;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Двусвязный список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узел списка содержит </a:t>
            </a:r>
            <a:r>
              <a:rPr lang="ru-RU" dirty="0" smtClean="0"/>
              <a:t>ссылку </a:t>
            </a:r>
            <a:r>
              <a:rPr lang="ru-RU" dirty="0" smtClean="0"/>
              <a:t>и на следующий и на предыдущий узел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Node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value;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ru-RU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Node</a:t>
            </a:r>
            <a:r>
              <a:rPr lang="ru-RU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next;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Выделение неинициализированной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size);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cs typeface="Courier New" pitchFamily="49" charset="0"/>
              </a:rPr>
              <a:t>  - </a:t>
            </a:r>
            <a:r>
              <a:rPr lang="ru-RU" dirty="0" smtClean="0">
                <a:cs typeface="Courier New" pitchFamily="49" charset="0"/>
              </a:rPr>
              <a:t>размер выделяемого блока</a:t>
            </a:r>
          </a:p>
          <a:p>
            <a:r>
              <a:rPr lang="ru-RU" dirty="0" smtClean="0">
                <a:cs typeface="Courier New" pitchFamily="49" charset="0"/>
              </a:rPr>
              <a:t>результат – указатель на первый байт блока памяти или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cs typeface="Courier New" pitchFamily="49" charset="0"/>
              </a:rPr>
              <a:t>блок памяти не инициализирован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размера выделенного блока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void*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size);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ru-RU" dirty="0" smtClean="0">
                <a:cs typeface="Courier New" pitchFamily="49" charset="0"/>
              </a:rPr>
              <a:t> – указатель на блок памяти или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cs typeface="Courier New" pitchFamily="49" charset="0"/>
              </a:rPr>
              <a:t>  - </a:t>
            </a:r>
            <a:r>
              <a:rPr lang="ru-RU" dirty="0" smtClean="0">
                <a:cs typeface="Courier New" pitchFamily="49" charset="0"/>
              </a:rPr>
              <a:t>новый размер блока</a:t>
            </a:r>
          </a:p>
          <a:p>
            <a:r>
              <a:rPr lang="ru-RU" dirty="0" smtClean="0">
                <a:cs typeface="Courier New" pitchFamily="49" charset="0"/>
              </a:rPr>
              <a:t>результат – указатель на первый байт нового блока памяти или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cs typeface="Courier New" pitchFamily="49" charset="0"/>
              </a:rPr>
              <a:t>начало нового блока памяти инициализировано копией старого блока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Освобождение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free(void*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/>
              <a:t> </a:t>
            </a:r>
            <a:r>
              <a:rPr lang="ru-RU" dirty="0" smtClean="0"/>
              <a:t>должен быть получен из функции выделения памяти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dirty="0" smtClean="0"/>
              <a:t>)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/>
              <a:t> </a:t>
            </a:r>
            <a:r>
              <a:rPr lang="ru-RU" dirty="0" smtClean="0"/>
              <a:t>можно освободить только один раз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/>
              <a:t> </a:t>
            </a:r>
            <a:r>
              <a:rPr lang="ru-RU" dirty="0" smtClean="0"/>
              <a:t>может быть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Одномерные массивы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 = 100;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 array =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(size,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array[0] = 1;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array[size – 1] = -1;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free(array);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двумерных массивов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с ручным вычислением индексов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 = 100;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 = 200;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 matrix =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R * C,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10, j = 15;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matrix[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 * C + 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free(matrix);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двумерных массивов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с ручным вычислением индексов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0,0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0,1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14612" y="2357430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0,C-1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86182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1,0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1,1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57818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43636" y="2357430"/>
            <a:ext cx="1071570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1,C-1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15206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2,0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01024" y="2357430"/>
            <a:ext cx="785818" cy="5000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715404" y="2285992"/>
            <a:ext cx="285752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авая фигурная скобка 19"/>
          <p:cNvSpPr/>
          <p:nvPr/>
        </p:nvSpPr>
        <p:spPr>
          <a:xfrm>
            <a:off x="1928794" y="1571612"/>
            <a:ext cx="214314" cy="3214710"/>
          </a:xfrm>
          <a:prstGeom prst="rightBrace">
            <a:avLst/>
          </a:prstGeom>
          <a:ln w="254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785918" y="3357562"/>
            <a:ext cx="500066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86380" y="3357562"/>
            <a:ext cx="500066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5429256" y="1571612"/>
            <a:ext cx="214314" cy="3214710"/>
          </a:xfrm>
          <a:prstGeom prst="rightBrace">
            <a:avLst/>
          </a:prstGeom>
          <a:ln w="254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889</Words>
  <Application>Microsoft Office PowerPoint</Application>
  <PresentationFormat>Экран (4:3)</PresentationFormat>
  <Paragraphs>338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Тема Office</vt:lpstr>
      <vt:lpstr>Формула</vt:lpstr>
      <vt:lpstr>Динамическая память</vt:lpstr>
      <vt:lpstr>Динамическое выделение памяти</vt:lpstr>
      <vt:lpstr>Выделение инициализированной памяти для массива</vt:lpstr>
      <vt:lpstr>Выделение неинициализированной памяти</vt:lpstr>
      <vt:lpstr>Изменение размера выделенного блока памяти</vt:lpstr>
      <vt:lpstr>Освобождение памяти</vt:lpstr>
      <vt:lpstr>Одномерные массивы</vt:lpstr>
      <vt:lpstr>Представление двумерных массивов (с ручным вычислением индексов)</vt:lpstr>
      <vt:lpstr>Представление двумерных массивов (с ручным вычислением индексов)</vt:lpstr>
      <vt:lpstr>Представление двумерных массивов (в виде массива указателей)</vt:lpstr>
      <vt:lpstr>Представление двумерных массивов (в виде массива указателей)</vt:lpstr>
      <vt:lpstr>Строки</vt:lpstr>
      <vt:lpstr>Типичные ошибки</vt:lpstr>
      <vt:lpstr>Типичные соглашения о владении объектами</vt:lpstr>
      <vt:lpstr>Элементарные структуры данных</vt:lpstr>
      <vt:lpstr>Динамический массив: особенности</vt:lpstr>
      <vt:lpstr>Динамический массив: структура данных</vt:lpstr>
      <vt:lpstr>Динамический массив: добавление элемента в конец</vt:lpstr>
      <vt:lpstr>Динамический массив: анализ производительности</vt:lpstr>
      <vt:lpstr>Динамический массив: анализ производительности</vt:lpstr>
      <vt:lpstr>Стек: особенности</vt:lpstr>
      <vt:lpstr>Стек: реализация</vt:lpstr>
      <vt:lpstr>Очередь: особенности</vt:lpstr>
      <vt:lpstr>Дек: особенности</vt:lpstr>
      <vt:lpstr>Дек: реализация</vt:lpstr>
      <vt:lpstr>Дек: особенности реализации</vt:lpstr>
      <vt:lpstr>Cписок: особенности</vt:lpstr>
      <vt:lpstr>Односвязный список: реализация</vt:lpstr>
      <vt:lpstr>Односвязный список:  динамическая память</vt:lpstr>
      <vt:lpstr>Односвязный список: вставка элемента в начало</vt:lpstr>
      <vt:lpstr>Односвязный список: удаление элемента из начала</vt:lpstr>
      <vt:lpstr>Односвязный список: обход списка</vt:lpstr>
      <vt:lpstr>Двусвязный список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55</cp:revision>
  <dcterms:created xsi:type="dcterms:W3CDTF">2012-10-27T23:37:16Z</dcterms:created>
  <dcterms:modified xsi:type="dcterms:W3CDTF">2013-11-10T19:59:29Z</dcterms:modified>
</cp:coreProperties>
</file>